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58" r:id="rId6"/>
    <p:sldId id="259" r:id="rId7"/>
    <p:sldId id="345" r:id="rId8"/>
    <p:sldId id="344" r:id="rId9"/>
    <p:sldId id="263" r:id="rId10"/>
    <p:sldId id="264" r:id="rId11"/>
    <p:sldId id="283" r:id="rId12"/>
    <p:sldId id="265" r:id="rId13"/>
    <p:sldId id="266" r:id="rId14"/>
    <p:sldId id="343" r:id="rId15"/>
    <p:sldId id="267" r:id="rId16"/>
    <p:sldId id="268" r:id="rId17"/>
    <p:sldId id="346" r:id="rId18"/>
    <p:sldId id="347" r:id="rId19"/>
    <p:sldId id="348" r:id="rId20"/>
    <p:sldId id="349" r:id="rId21"/>
    <p:sldId id="26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7ED2C7D-5681-4579-B58F-B507EC45567A}">
  <a:tblStyle styleId="{87ED2C7D-5681-4579-B58F-B507EC4556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79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15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966b42add8_4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966b42add8_4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113efd2e84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113efd2e84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414e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414e45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13efd2e847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113efd2e847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aa92d6a1c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aa92d6a1c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3685926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2"/>
          </p:nvPr>
        </p:nvSpPr>
        <p:spPr>
          <a:xfrm>
            <a:off x="3739626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HEADER_1_3_2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7141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141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2" hasCustomPrompt="1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3"/>
          </p:nvPr>
        </p:nvSpPr>
        <p:spPr>
          <a:xfrm>
            <a:off x="7141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4"/>
          </p:nvPr>
        </p:nvSpPr>
        <p:spPr>
          <a:xfrm>
            <a:off x="7141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 idx="5" hasCustomPrompt="1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6"/>
          </p:nvPr>
        </p:nvSpPr>
        <p:spPr>
          <a:xfrm>
            <a:off x="60882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idx="7"/>
          </p:nvPr>
        </p:nvSpPr>
        <p:spPr>
          <a:xfrm>
            <a:off x="60882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8" hasCustomPrompt="1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60882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13"/>
          </p:nvPr>
        </p:nvSpPr>
        <p:spPr>
          <a:xfrm>
            <a:off x="60882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6"/>
          </p:nvPr>
        </p:nvSpPr>
        <p:spPr>
          <a:xfrm>
            <a:off x="3401175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17"/>
          </p:nvPr>
        </p:nvSpPr>
        <p:spPr>
          <a:xfrm>
            <a:off x="3401187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2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113975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SECTION_HEADER_1_1_1_1_1_1_1_1_1">
    <p:bg>
      <p:bgPr>
        <a:solidFill>
          <a:schemeClr val="l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30800" y="1304550"/>
            <a:ext cx="4682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 hasCustomPrompt="1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_1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 flipH="1">
            <a:off x="180897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86750" y="116526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2" r:id="rId8"/>
    <p:sldLayoutId id="2147483663" r:id="rId9"/>
    <p:sldLayoutId id="2147483666" r:id="rId10"/>
    <p:sldLayoutId id="2147483667" r:id="rId11"/>
    <p:sldLayoutId id="2147483668" r:id="rId12"/>
    <p:sldLayoutId id="2147483672" r:id="rId13"/>
    <p:sldLayoutId id="2147483681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3PATc7LxGnQE6bV6AcczrrpbxdYhKOzZqkWFV3qwqQ/copy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k.utb.edu.vn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4266322" y="362796"/>
            <a:ext cx="4548314" cy="29694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HƯỚNG DẪN TRUY CẬP VÀ SỬ DỤNG CÁC MẪU ĐƠN CỦA SINH VIÊN</a:t>
            </a:r>
            <a:endParaRPr sz="3200" dirty="0">
              <a:solidFill>
                <a:schemeClr val="dk2"/>
              </a:solidFill>
            </a:endParaRPr>
          </a:p>
        </p:txBody>
      </p:sp>
      <p:grpSp>
        <p:nvGrpSpPr>
          <p:cNvPr id="614" name="Google Shape;614;p66"/>
          <p:cNvGrpSpPr/>
          <p:nvPr/>
        </p:nvGrpSpPr>
        <p:grpSpPr>
          <a:xfrm>
            <a:off x="217668" y="2433191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̉nh chụp Màn hình 2023-03-10 lúc 21.24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̉nh chụp Màn hình 2023-03-10 lúc 21.3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5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2. CÁCH VIẾT ĐƠN KHÔNG CÓ MẪU  </a:t>
            </a:r>
            <a:endParaRPr sz="2400" dirty="0"/>
          </a:p>
        </p:txBody>
      </p:sp>
      <p:sp>
        <p:nvSpPr>
          <p:cNvPr id="1242" name="Google Shape;1242;p75"/>
          <p:cNvSpPr txBox="1">
            <a:spLocks noGrp="1"/>
          </p:cNvSpPr>
          <p:nvPr>
            <p:ph type="subTitle" idx="1"/>
          </p:nvPr>
        </p:nvSpPr>
        <p:spPr>
          <a:xfrm>
            <a:off x="471849" y="1526654"/>
            <a:ext cx="3214077" cy="3318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Ví dụ: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.</a:t>
            </a:r>
            <a:r>
              <a:rPr lang="en" dirty="0" smtClean="0"/>
              <a:t> </a:t>
            </a:r>
            <a:r>
              <a:rPr lang="en" b="1" dirty="0" smtClean="0"/>
              <a:t>Đơn xin dừng thực hiện đề tài NCKH</a:t>
            </a:r>
            <a:r>
              <a:rPr lang="en" dirty="0" smtClean="0"/>
              <a:t> gửi đến: Ban Giám hiệu; Phòng KHCN </a:t>
            </a:r>
            <a:r>
              <a:rPr lang="mr-IN" dirty="0" smtClean="0"/>
              <a:t>–</a:t>
            </a:r>
            <a:r>
              <a:rPr lang="en" dirty="0" smtClean="0"/>
              <a:t> HTQT; Ban Chủ nhiệm khoa.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.</a:t>
            </a:r>
            <a:r>
              <a:rPr lang="en" dirty="0" smtClean="0"/>
              <a:t> </a:t>
            </a:r>
            <a:r>
              <a:rPr lang="en" b="1" dirty="0" smtClean="0"/>
              <a:t>Đơn xin đi khảo sát thực tế NCKH </a:t>
            </a:r>
            <a:r>
              <a:rPr lang="en" dirty="0" smtClean="0"/>
              <a:t>gửi đến: Ban Chủ nhiệm khoa; Ban Giám hiệu Trường</a:t>
            </a:r>
            <a:r>
              <a:rPr lang="mr-IN" dirty="0" smtClean="0"/>
              <a:t>…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mr-IN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dirty="0" smtClean="0"/>
              <a:t>(</a:t>
            </a:r>
            <a:r>
              <a:rPr lang="mr-IN" i="1" dirty="0" smtClean="0"/>
              <a:t>Lưu ý: Cần tìm hiểu và nêu chính xác tên đơn vị, tổ chức, cá nhân nơi gửi đơn đến</a:t>
            </a:r>
            <a:r>
              <a:rPr lang="mr-IN" dirty="0" smtClean="0"/>
              <a:t>)</a:t>
            </a:r>
            <a:endParaRPr lang="en" dirty="0" smtClean="0"/>
          </a:p>
        </p:txBody>
      </p:sp>
      <p:sp>
        <p:nvSpPr>
          <p:cNvPr id="1243" name="Google Shape;1243;p75"/>
          <p:cNvSpPr txBox="1">
            <a:spLocks noGrp="1"/>
          </p:cNvSpPr>
          <p:nvPr>
            <p:ph type="title" idx="2"/>
          </p:nvPr>
        </p:nvSpPr>
        <p:spPr>
          <a:xfrm>
            <a:off x="246148" y="1039370"/>
            <a:ext cx="373969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* Viết đúng nơi cần gửi đơn</a:t>
            </a:r>
            <a:endParaRPr dirty="0"/>
          </a:p>
        </p:txBody>
      </p:sp>
      <p:sp>
        <p:nvSpPr>
          <p:cNvPr id="1244" name="Google Shape;1244;p75"/>
          <p:cNvSpPr txBox="1">
            <a:spLocks noGrp="1"/>
          </p:cNvSpPr>
          <p:nvPr>
            <p:ph type="subTitle" idx="3"/>
          </p:nvPr>
        </p:nvSpPr>
        <p:spPr>
          <a:xfrm>
            <a:off x="4827355" y="1526654"/>
            <a:ext cx="4160641" cy="1456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600" dirty="0" smtClean="0"/>
              <a:t>Nguyện vọng;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600" dirty="0" smtClean="0"/>
              <a:t>Lí do đề xuất nguyện vọng;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600" dirty="0" smtClean="0"/>
              <a:t>Đề nghị được giải quyết nguyện vọng.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600" dirty="0" smtClean="0"/>
              <a:t>Về hình thức của đơn: Đặc biệt lưu ý cách diễn đạt, chính tả. </a:t>
            </a:r>
            <a:endParaRPr sz="1600" dirty="0"/>
          </a:p>
        </p:txBody>
      </p:sp>
      <p:sp>
        <p:nvSpPr>
          <p:cNvPr id="1245" name="Google Shape;1245;p75"/>
          <p:cNvSpPr txBox="1">
            <a:spLocks noGrp="1"/>
          </p:cNvSpPr>
          <p:nvPr>
            <p:ph type="title" idx="4"/>
          </p:nvPr>
        </p:nvSpPr>
        <p:spPr>
          <a:xfrm>
            <a:off x="4433240" y="1041688"/>
            <a:ext cx="441768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* Viết đúng nội dung cần đề nghị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Google Shape;1279;p7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140" y="1545655"/>
            <a:ext cx="3309726" cy="243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7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Methodology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81" name="Google Shape;1281;p76"/>
          <p:cNvSpPr txBox="1"/>
          <p:nvPr/>
        </p:nvSpPr>
        <p:spPr>
          <a:xfrm>
            <a:off x="730291" y="1495550"/>
            <a:ext cx="2308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Research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2" name="Google Shape;1282;p76"/>
          <p:cNvSpPr txBox="1"/>
          <p:nvPr/>
        </p:nvSpPr>
        <p:spPr>
          <a:xfrm>
            <a:off x="773048" y="1830399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76"/>
          <p:cNvSpPr txBox="1"/>
          <p:nvPr/>
        </p:nvSpPr>
        <p:spPr>
          <a:xfrm>
            <a:off x="714124" y="3252025"/>
            <a:ext cx="2308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Study</a:t>
            </a: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4" name="Google Shape;1284;p76"/>
          <p:cNvSpPr txBox="1"/>
          <p:nvPr/>
        </p:nvSpPr>
        <p:spPr>
          <a:xfrm>
            <a:off x="765904" y="3586874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76"/>
          <p:cNvSpPr txBox="1"/>
          <p:nvPr/>
        </p:nvSpPr>
        <p:spPr>
          <a:xfrm>
            <a:off x="6116697" y="1495550"/>
            <a:ext cx="2299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Analysis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6" name="Google Shape;1286;p76"/>
          <p:cNvSpPr txBox="1"/>
          <p:nvPr/>
        </p:nvSpPr>
        <p:spPr>
          <a:xfrm>
            <a:off x="6113386" y="1830388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76"/>
          <p:cNvSpPr txBox="1"/>
          <p:nvPr/>
        </p:nvSpPr>
        <p:spPr>
          <a:xfrm>
            <a:off x="6107401" y="3252025"/>
            <a:ext cx="2299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Comparison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8" name="Google Shape;1288;p76"/>
          <p:cNvSpPr txBox="1"/>
          <p:nvPr/>
        </p:nvSpPr>
        <p:spPr>
          <a:xfrm>
            <a:off x="6111105" y="3586863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the only planet with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9" name="Google Shape;1289;p76"/>
          <p:cNvSpPr/>
          <p:nvPr/>
        </p:nvSpPr>
        <p:spPr>
          <a:xfrm>
            <a:off x="6209517" y="1295626"/>
            <a:ext cx="173100" cy="1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76"/>
          <p:cNvSpPr/>
          <p:nvPr/>
        </p:nvSpPr>
        <p:spPr>
          <a:xfrm>
            <a:off x="2758467" y="3051926"/>
            <a:ext cx="173100" cy="1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76"/>
          <p:cNvSpPr/>
          <p:nvPr/>
        </p:nvSpPr>
        <p:spPr>
          <a:xfrm>
            <a:off x="6209517" y="3051926"/>
            <a:ext cx="173100" cy="1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76"/>
          <p:cNvSpPr/>
          <p:nvPr/>
        </p:nvSpPr>
        <p:spPr>
          <a:xfrm>
            <a:off x="2758467" y="1295626"/>
            <a:ext cx="173100" cy="1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76"/>
          <p:cNvSpPr txBox="1"/>
          <p:nvPr/>
        </p:nvSpPr>
        <p:spPr>
          <a:xfrm>
            <a:off x="2990850" y="4326100"/>
            <a:ext cx="3162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Ảnh chụp Màn hình 2023-03-10 lúc 22.01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̉nh chụp Màn hình 2023-03-10 lúc 22.4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66" y="0"/>
            <a:ext cx="92172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77"/>
          <p:cNvSpPr/>
          <p:nvPr/>
        </p:nvSpPr>
        <p:spPr>
          <a:xfrm>
            <a:off x="3490043" y="1898400"/>
            <a:ext cx="2163900" cy="217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77"/>
          <p:cNvSpPr txBox="1"/>
          <p:nvPr/>
        </p:nvSpPr>
        <p:spPr>
          <a:xfrm>
            <a:off x="3528845" y="2187281"/>
            <a:ext cx="20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000" b="1" dirty="0">
                <a:solidFill>
                  <a:schemeClr val="bg2"/>
                </a:solidFill>
              </a:rPr>
              <a:t>QUY TRÌNH XIN XÁC NHẬN </a:t>
            </a:r>
            <a:r>
              <a:rPr lang="en" sz="2000" b="1" dirty="0" smtClean="0">
                <a:solidFill>
                  <a:schemeClr val="bg2"/>
                </a:solidFill>
              </a:rPr>
              <a:t>ĐƠN; GỬI ĐƠN</a:t>
            </a:r>
            <a:endParaRPr sz="2000" b="1" dirty="0">
              <a:solidFill>
                <a:schemeClr val="bg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0" name="Google Shape;1310;p77"/>
          <p:cNvSpPr txBox="1"/>
          <p:nvPr/>
        </p:nvSpPr>
        <p:spPr>
          <a:xfrm flipH="1">
            <a:off x="6108769" y="1138742"/>
            <a:ext cx="2813541" cy="144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Lưu lại đơn bằng cách số hoá (chụp lại, lưu trữ dữ liệu trên thiết bị điện tử)</a:t>
            </a: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2" name="Google Shape;1312;p77"/>
          <p:cNvSpPr txBox="1"/>
          <p:nvPr/>
        </p:nvSpPr>
        <p:spPr>
          <a:xfrm>
            <a:off x="448853" y="1138742"/>
            <a:ext cx="2324066" cy="104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Người viết đơn phải kí trước khi xin xác nhận</a:t>
            </a: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6" name="Google Shape;1316;p77"/>
          <p:cNvSpPr txBox="1"/>
          <p:nvPr/>
        </p:nvSpPr>
        <p:spPr>
          <a:xfrm flipH="1">
            <a:off x="6108771" y="3716370"/>
            <a:ext cx="2901120" cy="9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" sz="2000" b="1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Gửi đơn đến đúng nơi cần gửi, đã ghi trong đơn</a:t>
            </a:r>
          </a:p>
        </p:txBody>
      </p:sp>
      <p:sp>
        <p:nvSpPr>
          <p:cNvPr id="1318" name="Google Shape;1318;p77"/>
          <p:cNvSpPr txBox="1"/>
          <p:nvPr/>
        </p:nvSpPr>
        <p:spPr>
          <a:xfrm>
            <a:off x="262743" y="3635005"/>
            <a:ext cx="2725956" cy="96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Xin xác nhận của tổ chức thấp nhất</a:t>
            </a:r>
            <a:r>
              <a:rPr lang="x-none" sz="2000" b="1" dirty="0" smtClean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đến tổ chức cao nhất</a:t>
            </a: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320" name="Google Shape;1320;p77"/>
          <p:cNvCxnSpPr>
            <a:endCxn id="1304" idx="1"/>
          </p:cNvCxnSpPr>
          <p:nvPr/>
        </p:nvCxnSpPr>
        <p:spPr>
          <a:xfrm>
            <a:off x="3124693" y="1803500"/>
            <a:ext cx="365400" cy="11841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1" name="Google Shape;1321;p77"/>
          <p:cNvCxnSpPr>
            <a:endCxn id="1304" idx="1"/>
          </p:cNvCxnSpPr>
          <p:nvPr/>
        </p:nvCxnSpPr>
        <p:spPr>
          <a:xfrm rot="10800000" flipH="1">
            <a:off x="3124693" y="2987750"/>
            <a:ext cx="365400" cy="1184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2" name="Google Shape;1322;p77"/>
          <p:cNvCxnSpPr>
            <a:endCxn id="1304" idx="3"/>
          </p:cNvCxnSpPr>
          <p:nvPr/>
        </p:nvCxnSpPr>
        <p:spPr>
          <a:xfrm flipH="1">
            <a:off x="5653943" y="1803500"/>
            <a:ext cx="365400" cy="1184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3" name="Google Shape;1323;p77"/>
          <p:cNvCxnSpPr>
            <a:endCxn id="1304" idx="3"/>
          </p:cNvCxnSpPr>
          <p:nvPr/>
        </p:nvCxnSpPr>
        <p:spPr>
          <a:xfrm rot="10800000">
            <a:off x="5653943" y="2987750"/>
            <a:ext cx="365400" cy="118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78"/>
          <p:cNvSpPr txBox="1">
            <a:spLocks noGrp="1"/>
          </p:cNvSpPr>
          <p:nvPr>
            <p:ph type="title"/>
          </p:nvPr>
        </p:nvSpPr>
        <p:spPr>
          <a:xfrm>
            <a:off x="404304" y="251319"/>
            <a:ext cx="1993225" cy="15005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/>
              <a:t>Lưu ý: Xin xác nhận đơn cần căn cứ nguyện vọng trong đơn. </a:t>
            </a:r>
            <a:endParaRPr sz="1600" dirty="0"/>
          </a:p>
        </p:txBody>
      </p:sp>
      <p:pic>
        <p:nvPicPr>
          <p:cNvPr id="3" name="Picture 2" descr="IMG-00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2" y="-1390579"/>
            <a:ext cx="5364334" cy="744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̉nh chụp Màn hình 2023-03-11 lúc 06.3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̉nh chụp Màn hình 2023-03-11 lúc 06.3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̉nh chụp Màn hình 2023-03-11 lúc 06.3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3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0"/>
          <p:cNvSpPr txBox="1">
            <a:spLocks noGrp="1"/>
          </p:cNvSpPr>
          <p:nvPr>
            <p:ph type="title"/>
          </p:nvPr>
        </p:nvSpPr>
        <p:spPr>
          <a:xfrm>
            <a:off x="589868" y="197874"/>
            <a:ext cx="7993065" cy="1045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 smtClean="0"/>
              <a:t>ĐỊA CHỈ TRUY CẬP CÁC MẪU ĐƠN </a:t>
            </a:r>
            <a:r>
              <a:rPr lang="en" sz="2000" u="sng" dirty="0">
                <a:hlinkClick r:id="rId3"/>
              </a:rPr>
              <a:t>https://psk.utb.edu.vn/</a:t>
            </a:r>
            <a:r>
              <a:rPr lang="en" sz="2000" dirty="0"/>
              <a:t> </a:t>
            </a:r>
            <a:br>
              <a:rPr lang="en" sz="2000" dirty="0"/>
            </a:br>
            <a:r>
              <a:rPr lang="en-US" sz="1400" dirty="0"/>
              <a:t>(</a:t>
            </a:r>
            <a:r>
              <a:rPr lang="en-US" sz="1200" i="1" dirty="0" err="1"/>
              <a:t>tránh</a:t>
            </a:r>
            <a:r>
              <a:rPr lang="en-US" sz="1200" i="1" dirty="0"/>
              <a:t> </a:t>
            </a:r>
            <a:r>
              <a:rPr lang="en-US" sz="1200" i="1" dirty="0" err="1"/>
              <a:t>việc</a:t>
            </a:r>
            <a:r>
              <a:rPr lang="en-US" sz="1200" i="1" dirty="0"/>
              <a:t> </a:t>
            </a:r>
            <a:r>
              <a:rPr lang="en-US" sz="1200" i="1" dirty="0" err="1"/>
              <a:t>lấy</a:t>
            </a:r>
            <a:r>
              <a:rPr lang="en-US" sz="1200" i="1" dirty="0"/>
              <a:t> </a:t>
            </a:r>
            <a:r>
              <a:rPr lang="en-US" sz="1200" i="1" dirty="0" err="1"/>
              <a:t>đơn</a:t>
            </a:r>
            <a:r>
              <a:rPr lang="en-US" sz="1200" i="1" dirty="0"/>
              <a:t> </a:t>
            </a:r>
            <a:r>
              <a:rPr lang="en-US" sz="1200" i="1" dirty="0" err="1"/>
              <a:t>tại</a:t>
            </a:r>
            <a:r>
              <a:rPr lang="en-US" sz="1200" i="1" dirty="0"/>
              <a:t> </a:t>
            </a:r>
            <a:r>
              <a:rPr lang="en-US" sz="1200" i="1" dirty="0" err="1"/>
              <a:t>quán</a:t>
            </a:r>
            <a:r>
              <a:rPr lang="en-US" sz="1200" i="1" dirty="0"/>
              <a:t> </a:t>
            </a:r>
            <a:r>
              <a:rPr lang="en-US" sz="1200" i="1" dirty="0" err="1"/>
              <a:t>phô</a:t>
            </a:r>
            <a:r>
              <a:rPr lang="en-US" sz="1200" i="1" dirty="0"/>
              <a:t> </a:t>
            </a:r>
            <a:r>
              <a:rPr lang="en-US" sz="1200" i="1" dirty="0" err="1"/>
              <a:t>tô</a:t>
            </a:r>
            <a:r>
              <a:rPr lang="en-US" sz="1200" i="1" dirty="0"/>
              <a:t> </a:t>
            </a:r>
            <a:r>
              <a:rPr lang="en-US" sz="1200" i="1" dirty="0" err="1"/>
              <a:t>có</a:t>
            </a:r>
            <a:r>
              <a:rPr lang="en-US" sz="1200" i="1" dirty="0"/>
              <a:t> </a:t>
            </a:r>
            <a:r>
              <a:rPr lang="en-US" sz="1200" i="1" dirty="0" err="1"/>
              <a:t>thể</a:t>
            </a:r>
            <a:r>
              <a:rPr lang="en-US" sz="1200" i="1" dirty="0"/>
              <a:t> </a:t>
            </a:r>
            <a:r>
              <a:rPr lang="en-US" sz="1200" i="1" dirty="0" err="1"/>
              <a:t>không</a:t>
            </a:r>
            <a:r>
              <a:rPr lang="en-US" sz="1200" i="1" dirty="0"/>
              <a:t> </a:t>
            </a:r>
            <a:r>
              <a:rPr lang="en-US" sz="1200" i="1" dirty="0" err="1"/>
              <a:t>cập</a:t>
            </a:r>
            <a:r>
              <a:rPr lang="en-US" sz="1200" i="1" dirty="0"/>
              <a:t> </a:t>
            </a:r>
            <a:r>
              <a:rPr lang="en-US" sz="1200" i="1" dirty="0" err="1"/>
              <a:t>nhật</a:t>
            </a:r>
            <a:r>
              <a:rPr lang="en-US" sz="1200" i="1" dirty="0"/>
              <a:t> </a:t>
            </a:r>
            <a:r>
              <a:rPr lang="en-US" sz="1200" i="1" dirty="0" err="1"/>
              <a:t>được</a:t>
            </a:r>
            <a:r>
              <a:rPr lang="en-US" sz="1200" i="1" dirty="0"/>
              <a:t> </a:t>
            </a:r>
            <a:r>
              <a:rPr lang="en-US" sz="1200" i="1" dirty="0" err="1"/>
              <a:t>mẫu</a:t>
            </a:r>
            <a:r>
              <a:rPr lang="en-US" sz="1200" i="1" dirty="0"/>
              <a:t> </a:t>
            </a:r>
            <a:r>
              <a:rPr lang="en-US" sz="1200" i="1" dirty="0" err="1"/>
              <a:t>đơn</a:t>
            </a:r>
            <a:r>
              <a:rPr lang="en-US" sz="1200" i="1" dirty="0"/>
              <a:t> </a:t>
            </a:r>
            <a:r>
              <a:rPr lang="en-US" sz="1200" i="1" dirty="0" err="1"/>
              <a:t>mới</a:t>
            </a:r>
            <a:r>
              <a:rPr lang="en-US" sz="1200" i="1" dirty="0"/>
              <a:t> </a:t>
            </a:r>
            <a:r>
              <a:rPr lang="en-US" sz="1200" i="1" dirty="0" err="1"/>
              <a:t>các</a:t>
            </a:r>
            <a:r>
              <a:rPr lang="en-US" sz="1200" i="1" dirty="0"/>
              <a:t> </a:t>
            </a:r>
            <a:r>
              <a:rPr lang="en-US" sz="1200" i="1" dirty="0" err="1"/>
              <a:t>phòng</a:t>
            </a:r>
            <a:r>
              <a:rPr lang="en-US" sz="1200" i="1" dirty="0"/>
              <a:t> ban </a:t>
            </a:r>
            <a:r>
              <a:rPr lang="en-US" sz="1200" i="1" dirty="0" err="1"/>
              <a:t>hành</a:t>
            </a:r>
            <a:r>
              <a:rPr lang="en-US" sz="1200" dirty="0"/>
              <a:t>)</a:t>
            </a:r>
            <a:r>
              <a:rPr lang="vi-VN" sz="1200" dirty="0"/>
              <a:t/>
            </a:r>
            <a:br>
              <a:rPr lang="vi-VN" sz="1200" dirty="0"/>
            </a:br>
            <a:endParaRPr sz="1200" dirty="0"/>
          </a:p>
        </p:txBody>
      </p:sp>
      <p:sp>
        <p:nvSpPr>
          <p:cNvPr id="809" name="Google Shape;809;p70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̉nh chụp Màn hình 2023-03-10 lúc 21.03.50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4" y="1040198"/>
            <a:ext cx="7255688" cy="410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̉nh chụp Màn hình 2023-03-11 lúc 06.3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79"/>
          <p:cNvSpPr txBox="1">
            <a:spLocks noGrp="1"/>
          </p:cNvSpPr>
          <p:nvPr>
            <p:ph type="title" idx="6"/>
          </p:nvPr>
        </p:nvSpPr>
        <p:spPr>
          <a:xfrm>
            <a:off x="771110" y="2050284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Thank you</a:t>
            </a:r>
            <a:endParaRPr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Bản sao Ảnh chụp Màn hình 2023-03-10 lúc 21.0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2" y="232019"/>
            <a:ext cx="8167076" cy="472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Bản sao Ảnh chụp Màn hình 2023-03-10 lúc 21.0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7" y="224692"/>
            <a:ext cx="8069385" cy="466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CÁC MẪU ĐƠN THEO QUY ĐỊNH </a:t>
            </a:r>
            <a:endParaRPr dirty="0"/>
          </a:p>
        </p:txBody>
      </p:sp>
      <p:sp>
        <p:nvSpPr>
          <p:cNvPr id="678" name="Google Shape;678;p68"/>
          <p:cNvSpPr txBox="1">
            <a:spLocks noGrp="1"/>
          </p:cNvSpPr>
          <p:nvPr>
            <p:ph type="subTitle" idx="1"/>
          </p:nvPr>
        </p:nvSpPr>
        <p:spPr>
          <a:xfrm>
            <a:off x="1660113" y="2083137"/>
            <a:ext cx="2340000" cy="570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 Phòng Đào tạo ban hành</a:t>
            </a:r>
            <a:endParaRPr dirty="0"/>
          </a:p>
        </p:txBody>
      </p:sp>
      <p:sp>
        <p:nvSpPr>
          <p:cNvPr id="679" name="Google Shape;679;p68"/>
          <p:cNvSpPr txBox="1">
            <a:spLocks noGrp="1"/>
          </p:cNvSpPr>
          <p:nvPr>
            <p:ph type="title"/>
          </p:nvPr>
        </p:nvSpPr>
        <p:spPr>
          <a:xfrm>
            <a:off x="1660127" y="1421511"/>
            <a:ext cx="2339986" cy="535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LIÊN QUAN ĐẾN ĐÀO TẠO</a:t>
            </a:r>
            <a:endParaRPr sz="1600" dirty="0"/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681" name="Google Shape;681;p68"/>
          <p:cNvSpPr txBox="1">
            <a:spLocks noGrp="1"/>
          </p:cNvSpPr>
          <p:nvPr>
            <p:ph type="subTitle" idx="3"/>
          </p:nvPr>
        </p:nvSpPr>
        <p:spPr>
          <a:xfrm>
            <a:off x="1660113" y="3785987"/>
            <a:ext cx="2340000" cy="8481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 Phòng Bảo đảm chất lượng </a:t>
            </a:r>
            <a:r>
              <a:rPr lang="mr-IN" dirty="0" smtClean="0"/>
              <a:t>-</a:t>
            </a:r>
            <a:r>
              <a:rPr lang="en" dirty="0" smtClean="0"/>
              <a:t> Thanh tra Pháp chế ban hành</a:t>
            </a:r>
            <a:endParaRPr dirty="0"/>
          </a:p>
        </p:txBody>
      </p:sp>
      <p:sp>
        <p:nvSpPr>
          <p:cNvPr id="682" name="Google Shape;682;p68"/>
          <p:cNvSpPr txBox="1">
            <a:spLocks noGrp="1"/>
          </p:cNvSpPr>
          <p:nvPr>
            <p:ph type="title" idx="4"/>
          </p:nvPr>
        </p:nvSpPr>
        <p:spPr>
          <a:xfrm>
            <a:off x="1660127" y="3136801"/>
            <a:ext cx="2453370" cy="5190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LIÊN QUAN ĐẾN KHẢO THÍ</a:t>
            </a:r>
            <a:endParaRPr sz="16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684" name="Google Shape;684;p68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816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 Phòng Công tác chính trị - Quản lí người học ban hành</a:t>
            </a:r>
            <a:endParaRPr dirty="0"/>
          </a:p>
        </p:txBody>
      </p:sp>
      <p:sp>
        <p:nvSpPr>
          <p:cNvPr id="685" name="Google Shape;685;p68"/>
          <p:cNvSpPr txBox="1">
            <a:spLocks noGrp="1"/>
          </p:cNvSpPr>
          <p:nvPr>
            <p:ph type="title" idx="7"/>
          </p:nvPr>
        </p:nvSpPr>
        <p:spPr>
          <a:xfrm>
            <a:off x="5985327" y="1421511"/>
            <a:ext cx="2734528" cy="535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LIÊN QUAN ĐẾN QUẢN LÍ SINH VIÊN</a:t>
            </a:r>
            <a:endParaRPr sz="1600" dirty="0"/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687" name="Google Shape;687;p68"/>
          <p:cNvSpPr txBox="1">
            <a:spLocks noGrp="1"/>
          </p:cNvSpPr>
          <p:nvPr>
            <p:ph type="subTitle" idx="9"/>
          </p:nvPr>
        </p:nvSpPr>
        <p:spPr>
          <a:xfrm>
            <a:off x="5985327" y="4074997"/>
            <a:ext cx="2340000" cy="7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 smtClean="0"/>
              <a:t>Do </a:t>
            </a:r>
            <a:r>
              <a:rPr lang="en" dirty="0"/>
              <a:t>Phòng Công tác chính trị - Quản lí người học ban hành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8" name="Google Shape;688;p68"/>
          <p:cNvSpPr txBox="1">
            <a:spLocks noGrp="1"/>
          </p:cNvSpPr>
          <p:nvPr>
            <p:ph type="title" idx="13"/>
          </p:nvPr>
        </p:nvSpPr>
        <p:spPr>
          <a:xfrm>
            <a:off x="5985327" y="3136801"/>
            <a:ext cx="2734528" cy="814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LIÊN QUAN ĐẾN CHẾ ĐỘ, CHÍNH SÁCH SINH VIÊN</a:t>
            </a:r>
            <a:endParaRPr sz="16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9"/>
          <p:cNvSpPr txBox="1">
            <a:spLocks noGrp="1"/>
          </p:cNvSpPr>
          <p:nvPr>
            <p:ph type="title" idx="15"/>
          </p:nvPr>
        </p:nvSpPr>
        <p:spPr>
          <a:xfrm>
            <a:off x="300944" y="175342"/>
            <a:ext cx="8615596" cy="1070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CÁC MẪU ĐƠN PHÁT SINH TRONG THỰC TẾ HỌC TẬP, RÈN LUYỆN, NGHIÊN CỨU KHOA HỌC</a:t>
            </a:r>
            <a:endParaRPr sz="2400" dirty="0"/>
          </a:p>
        </p:txBody>
      </p:sp>
      <p:sp>
        <p:nvSpPr>
          <p:cNvPr id="696" name="Google Shape;696;p69"/>
          <p:cNvSpPr txBox="1">
            <a:spLocks noGrp="1"/>
          </p:cNvSpPr>
          <p:nvPr>
            <p:ph type="title"/>
          </p:nvPr>
        </p:nvSpPr>
        <p:spPr>
          <a:xfrm>
            <a:off x="714125" y="191446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XIN ĐI KHẢO SÁT THỰC TẾ (NCKH)</a:t>
            </a:r>
            <a:endParaRPr sz="1600" dirty="0"/>
          </a:p>
        </p:txBody>
      </p:sp>
      <p:sp>
        <p:nvSpPr>
          <p:cNvPr id="697" name="Google Shape;697;p69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  <a:hlinkClick r:id="rId3" action="ppaction://hlinksldjump"/>
              </a:rPr>
              <a:t>01</a:t>
            </a:r>
            <a:r>
              <a:rPr lang="en" dirty="0"/>
              <a:t>.</a:t>
            </a:r>
            <a:endParaRPr dirty="0"/>
          </a:p>
        </p:txBody>
      </p:sp>
      <p:sp>
        <p:nvSpPr>
          <p:cNvPr id="699" name="Google Shape;699;p69"/>
          <p:cNvSpPr txBox="1">
            <a:spLocks noGrp="1"/>
          </p:cNvSpPr>
          <p:nvPr>
            <p:ph type="title" idx="4"/>
          </p:nvPr>
        </p:nvSpPr>
        <p:spPr>
          <a:xfrm>
            <a:off x="547382" y="3635791"/>
            <a:ext cx="2627428" cy="1134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ĐỀ NGHỊ TIẾP TỤC ĐĂNG KÍ TIẾN ĐỘ HỌC TẬP </a:t>
            </a:r>
            <a:r>
              <a:rPr lang="en" sz="1200" dirty="0" smtClean="0"/>
              <a:t>(mẫu đơn phát sinh khi Nhà trường đang yêu cầu xoá tên sinh viên, khác với đơn quay trở lại tiến độ học tập)</a:t>
            </a:r>
            <a:endParaRPr sz="1200" dirty="0"/>
          </a:p>
        </p:txBody>
      </p:sp>
      <p:sp>
        <p:nvSpPr>
          <p:cNvPr id="700" name="Google Shape;700;p6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702" name="Google Shape;702;p69"/>
          <p:cNvSpPr txBox="1">
            <a:spLocks noGrp="1"/>
          </p:cNvSpPr>
          <p:nvPr>
            <p:ph type="title" idx="7"/>
          </p:nvPr>
        </p:nvSpPr>
        <p:spPr>
          <a:xfrm>
            <a:off x="6520934" y="1743775"/>
            <a:ext cx="2395605" cy="500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XIN DỪNG THỰC HIỆN ĐỀ TÀI NCKH</a:t>
            </a:r>
            <a:endParaRPr sz="1600" dirty="0"/>
          </a:p>
        </p:txBody>
      </p:sp>
      <p:sp>
        <p:nvSpPr>
          <p:cNvPr id="703" name="Google Shape;703;p69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705" name="Google Shape;705;p69"/>
          <p:cNvSpPr txBox="1">
            <a:spLocks noGrp="1"/>
          </p:cNvSpPr>
          <p:nvPr>
            <p:ph type="title" idx="13"/>
          </p:nvPr>
        </p:nvSpPr>
        <p:spPr>
          <a:xfrm>
            <a:off x="6088225" y="3457293"/>
            <a:ext cx="2664600" cy="5977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ĐƠN ĐỀ NGHỊ CHUYỂN PHÒNG HỌC</a:t>
            </a:r>
            <a:endParaRPr sz="1600" dirty="0"/>
          </a:p>
        </p:txBody>
      </p:sp>
      <p:sp>
        <p:nvSpPr>
          <p:cNvPr id="706" name="Google Shape;706;p69"/>
          <p:cNvSpPr txBox="1">
            <a:spLocks noGrp="1"/>
          </p:cNvSpPr>
          <p:nvPr>
            <p:ph type="title" idx="14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04.</a:t>
            </a:r>
            <a:endParaRPr dirty="0"/>
          </a:p>
        </p:txBody>
      </p:sp>
      <p:sp>
        <p:nvSpPr>
          <p:cNvPr id="707" name="Google Shape;707;p69">
            <a:hlinkClick r:id="rId3" action="ppaction://hlinksldjump"/>
          </p:cNvPr>
          <p:cNvSpPr/>
          <p:nvPr/>
        </p:nvSpPr>
        <p:spPr>
          <a:xfrm flipH="1">
            <a:off x="391175" y="1332475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0" rIns="8227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08" name="Google Shape;708;p69"/>
          <p:cNvGrpSpPr/>
          <p:nvPr/>
        </p:nvGrpSpPr>
        <p:grpSpPr>
          <a:xfrm>
            <a:off x="3515236" y="2093101"/>
            <a:ext cx="2471976" cy="1696605"/>
            <a:chOff x="2566874" y="1450963"/>
            <a:chExt cx="4010343" cy="2752442"/>
          </a:xfrm>
        </p:grpSpPr>
        <p:sp>
          <p:nvSpPr>
            <p:cNvPr id="709" name="Google Shape;709;p69"/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9"/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9"/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9"/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9"/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9"/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9"/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9"/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9"/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9"/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9"/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9"/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9"/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9"/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9"/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9"/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9"/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9"/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9"/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9"/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9"/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9"/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9"/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9"/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9"/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9"/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9"/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9"/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9"/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9"/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9"/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9"/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9"/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9"/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9"/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9"/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9"/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9"/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9"/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9"/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9"/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9"/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9"/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9"/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9"/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9"/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9"/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9"/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9"/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9"/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9"/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9"/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9"/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9"/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9"/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9"/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9"/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9"/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9"/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9"/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9"/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9"/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9"/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9"/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9"/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9"/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9"/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9"/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9"/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9"/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9"/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9"/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9"/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9"/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9"/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9"/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9"/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9"/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9"/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9"/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9"/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9"/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9"/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9"/>
            <p:cNvSpPr/>
            <p:nvPr/>
          </p:nvSpPr>
          <p:spPr>
            <a:xfrm>
              <a:off x="3227165" y="3822419"/>
              <a:ext cx="380996" cy="380986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9"/>
            <p:cNvSpPr/>
            <p:nvPr/>
          </p:nvSpPr>
          <p:spPr>
            <a:xfrm>
              <a:off x="5474737" y="1450963"/>
              <a:ext cx="468071" cy="46807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69">
            <a:hlinkClick r:id="rId4" action="ppaction://hlinksldjump"/>
          </p:cNvPr>
          <p:cNvSpPr/>
          <p:nvPr/>
        </p:nvSpPr>
        <p:spPr>
          <a:xfrm>
            <a:off x="8428325" y="1332475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69">
            <a:hlinkClick r:id="" action="ppaction://noaction"/>
          </p:cNvPr>
          <p:cNvSpPr/>
          <p:nvPr/>
        </p:nvSpPr>
        <p:spPr>
          <a:xfrm>
            <a:off x="8428325" y="3031250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69">
            <a:hlinkClick r:id="" action="ppaction://noaction"/>
          </p:cNvPr>
          <p:cNvSpPr/>
          <p:nvPr/>
        </p:nvSpPr>
        <p:spPr>
          <a:xfrm flipH="1">
            <a:off x="391175" y="3031250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0" rIns="8227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69">
            <a:hlinkClick r:id="" action="ppaction://noaction"/>
          </p:cNvPr>
          <p:cNvSpPr/>
          <p:nvPr/>
        </p:nvSpPr>
        <p:spPr>
          <a:xfrm>
            <a:off x="8428225" y="3031250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69">
            <a:hlinkClick r:id="" action="ppaction://noaction"/>
          </p:cNvPr>
          <p:cNvSpPr/>
          <p:nvPr/>
        </p:nvSpPr>
        <p:spPr>
          <a:xfrm rot="5400000">
            <a:off x="4408905" y="4445507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 descr="Ảnh chụp Màn hình 2023-03-10 lúc 22.4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 descr="Ảnh chụp Màn hình 2023-03-10 lúc 23.0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3"/>
          <p:cNvSpPr txBox="1">
            <a:spLocks noGrp="1"/>
          </p:cNvSpPr>
          <p:nvPr>
            <p:ph type="title"/>
          </p:nvPr>
        </p:nvSpPr>
        <p:spPr>
          <a:xfrm>
            <a:off x="4000402" y="925695"/>
            <a:ext cx="477460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 CÁCH ĐIỀN THÔNG TIN THEO MẪU</a:t>
            </a:r>
            <a:endParaRPr dirty="0"/>
          </a:p>
        </p:txBody>
      </p:sp>
      <p:sp>
        <p:nvSpPr>
          <p:cNvPr id="990" name="Google Shape;990;p73"/>
          <p:cNvSpPr txBox="1">
            <a:spLocks noGrp="1"/>
          </p:cNvSpPr>
          <p:nvPr>
            <p:ph type="title" idx="2"/>
          </p:nvPr>
        </p:nvSpPr>
        <p:spPr>
          <a:xfrm>
            <a:off x="-626445" y="363975"/>
            <a:ext cx="602201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CÁCH SỬ DỤNG ĐƠN</a:t>
            </a:r>
            <a:endParaRPr dirty="0"/>
          </a:p>
        </p:txBody>
      </p:sp>
      <p:sp>
        <p:nvSpPr>
          <p:cNvPr id="991" name="Google Shape;991;p73"/>
          <p:cNvSpPr txBox="1">
            <a:spLocks noGrp="1"/>
          </p:cNvSpPr>
          <p:nvPr>
            <p:ph type="subTitle" idx="1"/>
          </p:nvPr>
        </p:nvSpPr>
        <p:spPr>
          <a:xfrm>
            <a:off x="4000402" y="1745653"/>
            <a:ext cx="4701438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" sz="2000" dirty="0" smtClean="0"/>
              <a:t>Điền đầy đủ các thông tin theo mẫu;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" sz="2000" dirty="0" smtClean="0"/>
              <a:t>Điền đúng thông tin theo mẫu;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" sz="2000" dirty="0" smtClean="0"/>
              <a:t>Điền bảo đảm văn phong hành chính. </a:t>
            </a:r>
          </a:p>
        </p:txBody>
      </p:sp>
      <p:grpSp>
        <p:nvGrpSpPr>
          <p:cNvPr id="996" name="Google Shape;996;p73"/>
          <p:cNvGrpSpPr/>
          <p:nvPr/>
        </p:nvGrpSpPr>
        <p:grpSpPr>
          <a:xfrm>
            <a:off x="283309" y="752231"/>
            <a:ext cx="2505525" cy="192335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3"/>
            <p:cNvSpPr/>
            <p:nvPr/>
          </p:nvSpPr>
          <p:spPr>
            <a:xfrm>
              <a:off x="2395511" y="2991838"/>
              <a:ext cx="165164" cy="183147"/>
            </a:xfrm>
            <a:custGeom>
              <a:avLst/>
              <a:gdLst/>
              <a:ahLst/>
              <a:cxnLst/>
              <a:rect l="l" t="t" r="r" b="b"/>
              <a:pathLst>
                <a:path w="9249" h="10256" extrusionOk="0">
                  <a:moveTo>
                    <a:pt x="7679" y="1"/>
                  </a:moveTo>
                  <a:cubicBezTo>
                    <a:pt x="5680" y="1"/>
                    <a:pt x="3683" y="1068"/>
                    <a:pt x="2607" y="2762"/>
                  </a:cubicBezTo>
                  <a:cubicBezTo>
                    <a:pt x="1279" y="4817"/>
                    <a:pt x="1354" y="7624"/>
                    <a:pt x="1" y="9629"/>
                  </a:cubicBezTo>
                  <a:lnTo>
                    <a:pt x="602" y="10255"/>
                  </a:lnTo>
                  <a:lnTo>
                    <a:pt x="9249" y="1609"/>
                  </a:lnTo>
                  <a:lnTo>
                    <a:pt x="8246" y="30"/>
                  </a:lnTo>
                  <a:cubicBezTo>
                    <a:pt x="8058" y="10"/>
                    <a:pt x="7868" y="1"/>
                    <a:pt x="7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3"/>
            <p:cNvSpPr/>
            <p:nvPr/>
          </p:nvSpPr>
          <p:spPr>
            <a:xfrm>
              <a:off x="2483238" y="3012944"/>
              <a:ext cx="97127" cy="94002"/>
            </a:xfrm>
            <a:custGeom>
              <a:avLst/>
              <a:gdLst/>
              <a:ahLst/>
              <a:cxnLst/>
              <a:rect l="l" t="t" r="r" b="b"/>
              <a:pathLst>
                <a:path w="5439" h="5264" extrusionOk="0">
                  <a:moveTo>
                    <a:pt x="3910" y="1"/>
                  </a:moveTo>
                  <a:lnTo>
                    <a:pt x="0" y="3936"/>
                  </a:lnTo>
                  <a:cubicBezTo>
                    <a:pt x="251" y="4236"/>
                    <a:pt x="1003" y="4813"/>
                    <a:pt x="1504" y="5264"/>
                  </a:cubicBezTo>
                  <a:cubicBezTo>
                    <a:pt x="3108" y="4061"/>
                    <a:pt x="4461" y="2532"/>
                    <a:pt x="5439" y="978"/>
                  </a:cubicBezTo>
                  <a:cubicBezTo>
                    <a:pt x="5138" y="778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3"/>
            <p:cNvSpPr/>
            <p:nvPr/>
          </p:nvSpPr>
          <p:spPr>
            <a:xfrm>
              <a:off x="2409832" y="3103796"/>
              <a:ext cx="99377" cy="74305"/>
            </a:xfrm>
            <a:custGeom>
              <a:avLst/>
              <a:gdLst/>
              <a:ahLst/>
              <a:cxnLst/>
              <a:rect l="l" t="t" r="r" b="b"/>
              <a:pathLst>
                <a:path w="5565" h="4161" extrusionOk="0">
                  <a:moveTo>
                    <a:pt x="5314" y="1"/>
                  </a:moveTo>
                  <a:cubicBezTo>
                    <a:pt x="3635" y="1579"/>
                    <a:pt x="1730" y="2732"/>
                    <a:pt x="1" y="4161"/>
                  </a:cubicBezTo>
                  <a:cubicBezTo>
                    <a:pt x="51" y="4136"/>
                    <a:pt x="101" y="4111"/>
                    <a:pt x="126" y="4086"/>
                  </a:cubicBezTo>
                  <a:cubicBezTo>
                    <a:pt x="1906" y="2732"/>
                    <a:pt x="3886" y="1730"/>
                    <a:pt x="5565" y="226"/>
                  </a:cubicBezTo>
                  <a:cubicBezTo>
                    <a:pt x="5490" y="151"/>
                    <a:pt x="5389" y="76"/>
                    <a:pt x="5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3"/>
            <p:cNvSpPr/>
            <p:nvPr/>
          </p:nvSpPr>
          <p:spPr>
            <a:xfrm>
              <a:off x="2398654" y="3054567"/>
              <a:ext cx="120413" cy="120860"/>
            </a:xfrm>
            <a:custGeom>
              <a:avLst/>
              <a:gdLst/>
              <a:ahLst/>
              <a:cxnLst/>
              <a:rect l="l" t="t" r="r" b="b"/>
              <a:pathLst>
                <a:path w="6743" h="6768" extrusionOk="0">
                  <a:moveTo>
                    <a:pt x="6291" y="1"/>
                  </a:moveTo>
                  <a:lnTo>
                    <a:pt x="0" y="6291"/>
                  </a:lnTo>
                  <a:lnTo>
                    <a:pt x="451" y="6768"/>
                  </a:lnTo>
                  <a:lnTo>
                    <a:pt x="6742" y="47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3"/>
            <p:cNvSpPr/>
            <p:nvPr/>
          </p:nvSpPr>
          <p:spPr>
            <a:xfrm>
              <a:off x="2488149" y="3038014"/>
              <a:ext cx="51501" cy="47001"/>
            </a:xfrm>
            <a:custGeom>
              <a:avLst/>
              <a:gdLst/>
              <a:ahLst/>
              <a:cxnLst/>
              <a:rect l="l" t="t" r="r" b="b"/>
              <a:pathLst>
                <a:path w="2884" h="2632" extrusionOk="0">
                  <a:moveTo>
                    <a:pt x="1442" y="0"/>
                  </a:moveTo>
                  <a:cubicBezTo>
                    <a:pt x="1104" y="0"/>
                    <a:pt x="765" y="126"/>
                    <a:pt x="502" y="376"/>
                  </a:cubicBezTo>
                  <a:cubicBezTo>
                    <a:pt x="1" y="903"/>
                    <a:pt x="1" y="1730"/>
                    <a:pt x="502" y="2256"/>
                  </a:cubicBezTo>
                  <a:cubicBezTo>
                    <a:pt x="765" y="2507"/>
                    <a:pt x="1104" y="2632"/>
                    <a:pt x="1442" y="2632"/>
                  </a:cubicBezTo>
                  <a:cubicBezTo>
                    <a:pt x="1780" y="2632"/>
                    <a:pt x="2119" y="2507"/>
                    <a:pt x="2382" y="2256"/>
                  </a:cubicBezTo>
                  <a:cubicBezTo>
                    <a:pt x="2883" y="1730"/>
                    <a:pt x="2883" y="903"/>
                    <a:pt x="2382" y="376"/>
                  </a:cubicBezTo>
                  <a:cubicBezTo>
                    <a:pt x="2119" y="126"/>
                    <a:pt x="17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3"/>
            <p:cNvSpPr/>
            <p:nvPr/>
          </p:nvSpPr>
          <p:spPr>
            <a:xfrm>
              <a:off x="2520379" y="2914950"/>
              <a:ext cx="143681" cy="150842"/>
            </a:xfrm>
            <a:custGeom>
              <a:avLst/>
              <a:gdLst/>
              <a:ahLst/>
              <a:cxnLst/>
              <a:rect l="l" t="t" r="r" b="b"/>
              <a:pathLst>
                <a:path w="8046" h="8447" extrusionOk="0">
                  <a:moveTo>
                    <a:pt x="3609" y="0"/>
                  </a:moveTo>
                  <a:lnTo>
                    <a:pt x="0" y="3634"/>
                  </a:lnTo>
                  <a:lnTo>
                    <a:pt x="4436" y="8446"/>
                  </a:lnTo>
                  <a:lnTo>
                    <a:pt x="8045" y="483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3"/>
            <p:cNvSpPr/>
            <p:nvPr/>
          </p:nvSpPr>
          <p:spPr>
            <a:xfrm>
              <a:off x="2556627" y="1897279"/>
              <a:ext cx="1173970" cy="1121433"/>
            </a:xfrm>
            <a:custGeom>
              <a:avLst/>
              <a:gdLst/>
              <a:ahLst/>
              <a:cxnLst/>
              <a:rect l="l" t="t" r="r" b="b"/>
              <a:pathLst>
                <a:path w="65741" h="62799" extrusionOk="0">
                  <a:moveTo>
                    <a:pt x="63635" y="0"/>
                  </a:moveTo>
                  <a:lnTo>
                    <a:pt x="3083" y="51605"/>
                  </a:lnTo>
                  <a:cubicBezTo>
                    <a:pt x="301" y="53910"/>
                    <a:pt x="0" y="58071"/>
                    <a:pt x="2457" y="60752"/>
                  </a:cubicBezTo>
                  <a:cubicBezTo>
                    <a:pt x="3706" y="62115"/>
                    <a:pt x="5413" y="62798"/>
                    <a:pt x="7119" y="62798"/>
                  </a:cubicBezTo>
                  <a:cubicBezTo>
                    <a:pt x="8802" y="62798"/>
                    <a:pt x="10485" y="62134"/>
                    <a:pt x="11730" y="60803"/>
                  </a:cubicBezTo>
                  <a:lnTo>
                    <a:pt x="65740" y="2306"/>
                  </a:lnTo>
                  <a:lnTo>
                    <a:pt x="63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3"/>
            <p:cNvSpPr/>
            <p:nvPr/>
          </p:nvSpPr>
          <p:spPr>
            <a:xfrm>
              <a:off x="2559752" y="2277667"/>
              <a:ext cx="857999" cy="741176"/>
            </a:xfrm>
            <a:custGeom>
              <a:avLst/>
              <a:gdLst/>
              <a:ahLst/>
              <a:cxnLst/>
              <a:rect l="l" t="t" r="r" b="b"/>
              <a:pathLst>
                <a:path w="48047" h="41505" extrusionOk="0">
                  <a:moveTo>
                    <a:pt x="48046" y="1"/>
                  </a:moveTo>
                  <a:lnTo>
                    <a:pt x="36593" y="10251"/>
                  </a:lnTo>
                  <a:cubicBezTo>
                    <a:pt x="30026" y="16141"/>
                    <a:pt x="23359" y="22106"/>
                    <a:pt x="15540" y="26216"/>
                  </a:cubicBezTo>
                  <a:cubicBezTo>
                    <a:pt x="11429" y="28397"/>
                    <a:pt x="6943" y="30026"/>
                    <a:pt x="2382" y="30778"/>
                  </a:cubicBezTo>
                  <a:cubicBezTo>
                    <a:pt x="151" y="33109"/>
                    <a:pt x="1" y="36793"/>
                    <a:pt x="2131" y="39274"/>
                  </a:cubicBezTo>
                  <a:cubicBezTo>
                    <a:pt x="2131" y="39274"/>
                    <a:pt x="2156" y="39274"/>
                    <a:pt x="2156" y="39299"/>
                  </a:cubicBezTo>
                  <a:lnTo>
                    <a:pt x="2206" y="39349"/>
                  </a:lnTo>
                  <a:cubicBezTo>
                    <a:pt x="2206" y="39349"/>
                    <a:pt x="2206" y="39374"/>
                    <a:pt x="2206" y="39374"/>
                  </a:cubicBezTo>
                  <a:lnTo>
                    <a:pt x="2231" y="39374"/>
                  </a:lnTo>
                  <a:cubicBezTo>
                    <a:pt x="2231" y="39399"/>
                    <a:pt x="2231" y="39399"/>
                    <a:pt x="2231" y="39399"/>
                  </a:cubicBezTo>
                  <a:lnTo>
                    <a:pt x="2257" y="39399"/>
                  </a:lnTo>
                  <a:cubicBezTo>
                    <a:pt x="2257" y="39399"/>
                    <a:pt x="2257" y="39399"/>
                    <a:pt x="2257" y="39424"/>
                  </a:cubicBezTo>
                  <a:lnTo>
                    <a:pt x="2282" y="39424"/>
                  </a:lnTo>
                  <a:cubicBezTo>
                    <a:pt x="2282" y="39449"/>
                    <a:pt x="2282" y="39449"/>
                    <a:pt x="2282" y="39449"/>
                  </a:cubicBezTo>
                  <a:cubicBezTo>
                    <a:pt x="3535" y="40803"/>
                    <a:pt x="5239" y="41505"/>
                    <a:pt x="6943" y="41505"/>
                  </a:cubicBezTo>
                  <a:cubicBezTo>
                    <a:pt x="7495" y="41505"/>
                    <a:pt x="8021" y="41429"/>
                    <a:pt x="8547" y="41304"/>
                  </a:cubicBezTo>
                  <a:cubicBezTo>
                    <a:pt x="8748" y="41229"/>
                    <a:pt x="8948" y="41179"/>
                    <a:pt x="9124" y="41104"/>
                  </a:cubicBezTo>
                  <a:cubicBezTo>
                    <a:pt x="10001" y="40803"/>
                    <a:pt x="10803" y="40277"/>
                    <a:pt x="11480" y="39575"/>
                  </a:cubicBezTo>
                  <a:cubicBezTo>
                    <a:pt x="11505" y="39575"/>
                    <a:pt x="11505" y="39550"/>
                    <a:pt x="11530" y="39550"/>
                  </a:cubicBezTo>
                  <a:cubicBezTo>
                    <a:pt x="11530" y="39525"/>
                    <a:pt x="11530" y="39525"/>
                    <a:pt x="11555" y="39525"/>
                  </a:cubicBezTo>
                  <a:cubicBezTo>
                    <a:pt x="11555" y="39500"/>
                    <a:pt x="11555" y="39500"/>
                    <a:pt x="11555" y="39500"/>
                  </a:cubicBezTo>
                  <a:lnTo>
                    <a:pt x="4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3"/>
            <p:cNvSpPr/>
            <p:nvPr/>
          </p:nvSpPr>
          <p:spPr>
            <a:xfrm>
              <a:off x="3655296" y="1862853"/>
              <a:ext cx="117288" cy="106002"/>
            </a:xfrm>
            <a:custGeom>
              <a:avLst/>
              <a:gdLst/>
              <a:ahLst/>
              <a:cxnLst/>
              <a:rect l="l" t="t" r="r" b="b"/>
              <a:pathLst>
                <a:path w="6568" h="5936" extrusionOk="0">
                  <a:moveTo>
                    <a:pt x="3282" y="1"/>
                  </a:moveTo>
                  <a:cubicBezTo>
                    <a:pt x="2541" y="1"/>
                    <a:pt x="1802" y="277"/>
                    <a:pt x="1229" y="825"/>
                  </a:cubicBezTo>
                  <a:cubicBezTo>
                    <a:pt x="51" y="1953"/>
                    <a:pt x="1" y="3833"/>
                    <a:pt x="1128" y="5011"/>
                  </a:cubicBezTo>
                  <a:cubicBezTo>
                    <a:pt x="1720" y="5629"/>
                    <a:pt x="2504" y="5936"/>
                    <a:pt x="3286" y="5936"/>
                  </a:cubicBezTo>
                  <a:cubicBezTo>
                    <a:pt x="4027" y="5936"/>
                    <a:pt x="4766" y="5660"/>
                    <a:pt x="5339" y="5111"/>
                  </a:cubicBezTo>
                  <a:cubicBezTo>
                    <a:pt x="6517" y="3983"/>
                    <a:pt x="6567" y="2104"/>
                    <a:pt x="5439" y="926"/>
                  </a:cubicBezTo>
                  <a:cubicBezTo>
                    <a:pt x="4847" y="308"/>
                    <a:pt x="4064" y="1"/>
                    <a:pt x="3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524</Words>
  <Application>Microsoft Macintosh PowerPoint</Application>
  <PresentationFormat>On-screen Show (16:9)</PresentationFormat>
  <Paragraphs>64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Generation of '27 by Slidesgo</vt:lpstr>
      <vt:lpstr>HƯỚNG DẪN TRUY CẬP VÀ SỬ DỤNG CÁC MẪU ĐƠN CỦA SINH VIÊN</vt:lpstr>
      <vt:lpstr>ĐỊA CHỈ TRUY CẬP CÁC MẪU ĐƠN https://psk.utb.edu.vn/  (tránh việc lấy đơn tại quán phô tô có thể không cập nhật được mẫu đơn mới các phòng ban hành) </vt:lpstr>
      <vt:lpstr>PowerPoint Presentation</vt:lpstr>
      <vt:lpstr>PowerPoint Presentation</vt:lpstr>
      <vt:lpstr>CÁC MẪU ĐƠN THEO QUY ĐỊNH </vt:lpstr>
      <vt:lpstr>CÁC MẪU ĐƠN PHÁT SINH TRONG THỰC TẾ HỌC TẬP, RÈN LUYỆN, NGHIÊN CỨU KHOA HỌC</vt:lpstr>
      <vt:lpstr>PowerPoint Presentation</vt:lpstr>
      <vt:lpstr>PowerPoint Presentation</vt:lpstr>
      <vt:lpstr>1. CÁCH ĐIỀN THÔNG TIN THEO MẪU</vt:lpstr>
      <vt:lpstr>PowerPoint Presentation</vt:lpstr>
      <vt:lpstr>PowerPoint Presentation</vt:lpstr>
      <vt:lpstr>2. CÁCH VIẾT ĐƠN KHÔNG CÓ MẪU  </vt:lpstr>
      <vt:lpstr>Methodology</vt:lpstr>
      <vt:lpstr>PowerPoint Presentation</vt:lpstr>
      <vt:lpstr>PowerPoint Presentation</vt:lpstr>
      <vt:lpstr>Lưu ý: Xin xác nhận đơn cần căn cứ nguyện vọng trong đơn.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 </dc:title>
  <cp:lastModifiedBy>Macbook</cp:lastModifiedBy>
  <cp:revision>48</cp:revision>
  <dcterms:modified xsi:type="dcterms:W3CDTF">2023-03-11T01:55:57Z</dcterms:modified>
</cp:coreProperties>
</file>